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5280" r:id="rId3"/>
    <p:sldId id="5272" r:id="rId4"/>
    <p:sldId id="5224" r:id="rId5"/>
    <p:sldId id="5273" r:id="rId6"/>
    <p:sldId id="5360" r:id="rId7"/>
    <p:sldId id="5331" r:id="rId8"/>
    <p:sldId id="5333" r:id="rId9"/>
    <p:sldId id="5349" r:id="rId10"/>
    <p:sldId id="5362" r:id="rId11"/>
    <p:sldId id="5346" r:id="rId12"/>
    <p:sldId id="5351" r:id="rId13"/>
    <p:sldId id="5363" r:id="rId14"/>
    <p:sldId id="5347" r:id="rId15"/>
    <p:sldId id="5353" r:id="rId16"/>
    <p:sldId id="5354" r:id="rId17"/>
    <p:sldId id="5355" r:id="rId18"/>
    <p:sldId id="5357" r:id="rId19"/>
    <p:sldId id="5358" r:id="rId20"/>
    <p:sldId id="5359" r:id="rId21"/>
    <p:sldId id="5364" r:id="rId22"/>
    <p:sldId id="5365" r:id="rId23"/>
    <p:sldId id="5122" r:id="rId24"/>
    <p:sldId id="5366" r:id="rId25"/>
    <p:sldId id="5367" r:id="rId26"/>
    <p:sldId id="5368" r:id="rId27"/>
    <p:sldId id="5369" r:id="rId28"/>
    <p:sldId id="5370" r:id="rId29"/>
    <p:sldId id="5371" r:id="rId30"/>
    <p:sldId id="5372" r:id="rId31"/>
    <p:sldId id="5373" r:id="rId32"/>
    <p:sldId id="32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344CA-1159-4F2B-B0BF-3118DFB2F037}" v="1" dt="2025-12-05T14:13:36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87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Randell Singleton" userId="0b677a28-a482-4a29-a917-cf27c745c92c" providerId="ADAL" clId="{CF33E685-3364-4396-BEAB-B3A00C5B67B6}"/>
    <pc:docChg chg="modSld">
      <pc:chgData name="Taylor Randell Singleton" userId="0b677a28-a482-4a29-a917-cf27c745c92c" providerId="ADAL" clId="{CF33E685-3364-4396-BEAB-B3A00C5B67B6}" dt="2025-12-05T12:31:47.253" v="18" actId="20577"/>
      <pc:docMkLst>
        <pc:docMk/>
      </pc:docMkLst>
      <pc:sldChg chg="modSp mod">
        <pc:chgData name="Taylor Randell Singleton" userId="0b677a28-a482-4a29-a917-cf27c745c92c" providerId="ADAL" clId="{CF33E685-3364-4396-BEAB-B3A00C5B67B6}" dt="2025-12-05T12:31:47.253" v="18" actId="20577"/>
        <pc:sldMkLst>
          <pc:docMk/>
          <pc:sldMk cId="3690284787" sldId="329"/>
        </pc:sldMkLst>
        <pc:spChg chg="mod">
          <ac:chgData name="Taylor Randell Singleton" userId="0b677a28-a482-4a29-a917-cf27c745c92c" providerId="ADAL" clId="{CF33E685-3364-4396-BEAB-B3A00C5B67B6}" dt="2025-12-05T12:31:47.253" v="18" actId="20577"/>
          <ac:spMkLst>
            <pc:docMk/>
            <pc:sldMk cId="3690284787" sldId="329"/>
            <ac:spMk id="6" creationId="{DBFC1C0C-2D84-48AD-BF7E-58D775E10F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DC626-8137-4FDB-BE6C-CF8977B3D353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55A94-8CDA-4472-A82E-9233D1427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8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F837A-F9A3-4714-B158-E36D767B7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33146A-8192-4EA8-E5D8-F732364446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0F78C6-1427-96E4-69FC-52742BF0EC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ABC78-1868-D649-46DE-265B6A6DA8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3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1C165E-9610-4B20-9CBB-47726028D7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3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010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FA96D-9AD7-1729-0AE1-8AF061157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26D1B-5332-2569-A6E9-B8ED8D0EA7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464B00-16E2-FB36-323D-1590198F0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E2E90-626A-065C-D184-0898C5408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3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3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182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9826A-3B2D-090B-CEF9-3B6345426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169836-B489-5D4B-721B-CECDA9F5B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CBB6DE-BE2C-BC47-3032-D945A3B46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AE8D3-E2DA-0221-0F64-23639C7F7D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3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3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98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B085-64BB-2259-C565-2F8FFB73B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13CA15-61B6-8FB5-B64A-3C86C66D0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3A7E20-1A3F-9A1B-0D0B-1C089F3B1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92C94-E757-D500-E8B4-0D8FA61B1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3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3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336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6D2CB-3BAD-1994-D15C-9062ACF10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7FF7CB-EC8D-D10F-1963-1A5D1A8EEA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05D922-F73B-BC90-9C50-9D830EE51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CA492-C39E-C84F-5970-90C57C2F1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03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036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68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CAEEF-DB0E-BCDF-B9E2-F733EE5E7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9B8DB0-FAA3-B692-CAD3-074CE588A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5193A6-2D94-B59A-10B5-75D9E9381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57CAC-C495-BBFB-1861-F7886B889D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46200">
              <a:defRPr/>
            </a:pPr>
            <a:fld id="{BAB00037-8F48-47C0-B10F-9EAFD9CC60F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46200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6327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90ED7-57F4-DF98-BFED-86EE47B51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93F543-9F5D-64F6-61C9-14BD58EA2D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32F0C0-763A-B33D-F7FD-79CB4A1FEA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DC053-0DB4-A0AA-7212-F2755B179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3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3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178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9D509-4F15-9F0E-827C-D88DE9345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15FF36-AD3E-5B1A-C18C-DBFD159297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8363A3-3AC6-AE10-E75F-21DFCA346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35EB5-5257-870F-BF17-1BFC476AE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3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3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906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DC183-E7E7-8C18-527C-C5A07941C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6FAFDE-28DA-788A-7BFC-A1CAD8227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4DF7E2-2340-2F6C-D159-D9C3983C7E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9314BD-5F07-371A-5F9A-C317A008E2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3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3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776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5EF48-F8BA-DA60-E9CE-530C49A46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C7D5F9-1A96-90F2-E10E-C76C24D33C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B0D9AB-E392-F03E-D8B0-4B57DED3F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7A7F2-E8F4-34F1-5D90-F24617DAD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3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3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286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37A90-9896-8B62-0517-17786A685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1CD87F-69B5-E7DD-DAA1-5A5FE2BE6C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0DF13F-FC53-6B06-BAEA-6C34DFD65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92CFA-75AF-79E9-8C8D-F39466BB9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15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18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954DA-9819-09B1-4D0A-8E819F70C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DB92EF-6D5C-4192-BB25-6783033207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4E514-530A-B2A0-4B90-5259FD4D9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F77822-F06C-11DF-339C-ED958D727E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3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3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777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17AF7-F3A5-8121-5EBA-5967738AB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DFCC00-37E0-F28B-3983-4CDEF0FEB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2671C3-18EC-7B2A-879B-1FD311685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6949B-1C75-1DB3-3382-85B907CEA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15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956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5F990-EB81-6359-0B9A-749A02742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6F03B8-FA2C-135D-2637-84F3068C8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9ECBD6-9339-FD9F-3CB3-C06742D78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52FAA3-77E2-8329-9A27-158EF64CB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15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440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6E94B-DBDF-4894-9D27-34D58A43BC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704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5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1523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05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DCE32-CA71-7ADA-CABD-7C474B329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79FB90-8954-A751-45C4-4507C5A34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B691BA-CAAC-EAE0-6E27-95AA277D9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A6D410-6910-BA3C-0D8D-163B594D6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3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3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21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B085-64BB-2259-C565-2F8FFB73B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13CA15-61B6-8FB5-B64A-3C86C66D0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3A7E20-1A3F-9A1B-0D0B-1C089F3B1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92C94-E757-D500-E8B4-0D8FA61B16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3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343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336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8D09B-EADB-D35B-263C-05E631BA1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0F08B6-D51B-17EA-AB86-77ADABD36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1C0DE6-3B5B-0C53-976B-D813F1588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3476-7215-AB07-C882-B36532466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036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B00037-8F48-47C0-B10F-9EAFD9CC60F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036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54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06EF7-590A-7EC8-9CCB-372B96FBB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57E32-CF58-36DB-C46B-2DAA67CBD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6F356F-D4DB-9BAD-F340-A79E216F9A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FCDEF-8EF8-F086-2EC0-8C671DEB03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46200">
              <a:defRPr/>
            </a:pPr>
            <a:fld id="{BAB00037-8F48-47C0-B10F-9EAFD9CC60F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46200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6135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7AC5FE-2BF7-757A-B4F8-B13C8457B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62C9B9-E52E-433A-949D-3E6EAE6C57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C7CDBC-F064-B480-E9E0-4450A67FF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9B552-B0C8-D834-BE39-1740ACBE8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46200">
              <a:defRPr/>
            </a:pPr>
            <a:fld id="{BAB00037-8F48-47C0-B10F-9EAFD9CC60F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46200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6548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00677-8167-C642-6F0D-B6E57FE80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E70A1E-2935-C92C-EF79-68A95EEEF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F2C7A9-067D-1A41-196B-C5845097A4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00994-6A98-7136-717F-1ECD20ABA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46200">
              <a:defRPr/>
            </a:pPr>
            <a:fld id="{BAB00037-8F48-47C0-B10F-9EAFD9CC60F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046200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417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83DD-41D3-322B-E6B8-EB6D7E93A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B5042C-B912-4FA2-A7C0-ABDB3027A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8616D-D276-7DBB-9998-2329FFF1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5F9B-6FF4-45EB-96FA-0120D6E06C1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090B3-E6E2-5D2F-29B8-F0855C46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51B75-429B-530E-49AB-73816B91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70E-0206-4B44-9512-3296BEBD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6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B08B-CD82-0544-56FB-E71A0E83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39D14-A930-6E73-DAC0-54BB1790AC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5C7EE-94FF-89B6-0BA1-2B4D5390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5F9B-6FF4-45EB-96FA-0120D6E06C1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B4668-B98C-8CDC-0C19-8563CEB43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3E271-0346-1F95-2F1D-94DA12E6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70E-0206-4B44-9512-3296BEBD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8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B67375-F2C1-9E61-EC5B-2C70916BB2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A6931-98AC-8742-50D9-29464930B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CE06F-ADA3-8892-332E-3844EA475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5F9B-6FF4-45EB-96FA-0120D6E06C1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AFC03-A1EE-992F-60FB-57DBAC39D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9ECE7-2FB8-2DC3-7F2B-0DE0E62B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70E-0206-4B44-9512-3296BEBD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4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4DA5-9C43-4C28-9832-11E2CACAF28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4009-C0D6-4CDC-B53D-35ED48CD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1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4DA5-9C43-4C28-9832-11E2CACAF28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4009-C0D6-4CDC-B53D-35ED48CD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0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4DA5-9C43-4C28-9832-11E2CACAF28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4009-C0D6-4CDC-B53D-35ED48CD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02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4DA5-9C43-4C28-9832-11E2CACAF28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4009-C0D6-4CDC-B53D-35ED48CD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48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4DA5-9C43-4C28-9832-11E2CACAF28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4009-C0D6-4CDC-B53D-35ED48CD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86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4DA5-9C43-4C28-9832-11E2CACAF28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4009-C0D6-4CDC-B53D-35ED48CD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82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4DA5-9C43-4C28-9832-11E2CACAF28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4009-C0D6-4CDC-B53D-35ED48CD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04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4DA5-9C43-4C28-9832-11E2CACAF28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4009-C0D6-4CDC-B53D-35ED48CD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3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6343-9CA4-C34F-603E-7E0BA22C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D425E-52C7-FF3D-52BB-4CF8D0132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A0E52-5E68-E5DE-E3B2-A14F8A558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5F9B-6FF4-45EB-96FA-0120D6E06C1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345A2-C533-13C7-E892-A6F24243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95CC4-1F28-ECF9-9317-0F6F8577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70E-0206-4B44-9512-3296BEBD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61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4DA5-9C43-4C28-9832-11E2CACAF28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4009-C0D6-4CDC-B53D-35ED48CD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97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4DA5-9C43-4C28-9832-11E2CACAF28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4009-C0D6-4CDC-B53D-35ED48CD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18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4DA5-9C43-4C28-9832-11E2CACAF28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74009-C0D6-4CDC-B53D-35ED48CD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0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BA0E9-F7FC-A4FF-AC96-720A6D94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4A3E8-13A9-D7E7-E6D2-2DA618D67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E96F2-8512-90D9-C99B-4B84651B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5F9B-6FF4-45EB-96FA-0120D6E06C1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F7EF8-2178-B9DC-FBD0-24836E0EC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1770F-E90C-82A0-57F2-957FC883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70E-0206-4B44-9512-3296BEBD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4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1DDB-E568-15BB-A860-56B14265F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93510-6DD0-8C95-1517-8E7A3A80D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94C0B-C12D-C2D0-FD03-DA0C52BAC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5B3E6-CE47-A348-5198-AC9C04D39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5F9B-6FF4-45EB-96FA-0120D6E06C1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4DE83-5D07-D267-D65D-4484FCFE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C5417-266E-D257-0B2F-59B52A6E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70E-0206-4B44-9512-3296BEBD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9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EF4D-74E7-028E-66E8-B60A8C5D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B4C3E-B803-78F3-7C6C-F633326C4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FCC9D-5150-BCCF-5229-BFDEA2609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EEF9E-291A-EFE3-E2A1-C2CA79C12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1EBA0-81AE-B393-EDF3-5BE9A9AC0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82FDA8-2E0D-F70D-0B12-714AD4D0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5F9B-6FF4-45EB-96FA-0120D6E06C1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DFA78-C46C-85E6-744F-47F96768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7D8C3-0662-2593-C70B-B72F82F1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70E-0206-4B44-9512-3296BEBD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645F-600E-D022-92A0-0DFD4925E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4786E-2022-F9E5-F8A5-226498F27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5F9B-6FF4-45EB-96FA-0120D6E06C1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E36F7C-1648-EA13-ED7E-EB3C2114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76990-4D17-8275-67BE-67AFD9C9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70E-0206-4B44-9512-3296BEBD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2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B2EF86-CA2E-B43A-AE21-0C7410DE2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5F9B-6FF4-45EB-96FA-0120D6E06C1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28268-C39B-2BCE-D54D-717A6FAF9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24DDF-72DB-0A6A-0F2F-A66857AA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70E-0206-4B44-9512-3296BEBD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1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98E20-1372-9A75-507B-8EAA029D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D6A49-96C9-FFFA-B10B-807E29118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C3715-9440-0770-F92A-C48058064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6E8C2-F3F5-E356-3C2B-E599CC554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5F9B-6FF4-45EB-96FA-0120D6E06C1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9E79F-36F2-FDC8-ACB8-7DF8B195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1225C-1BC6-18A5-8E1E-59F76165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70E-0206-4B44-9512-3296BEBD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2F081-DE39-2385-4812-724F7609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B140E-A608-F3FF-1966-AC427E35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F4B44-5173-32DA-8CF0-5A5905896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1B96B-B294-88AF-DBCD-7FB1EB2F6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5F9B-6FF4-45EB-96FA-0120D6E06C1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7023D-EDF5-075C-1FFA-748842C9A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9DC52-67C3-EC28-0C93-53C4CF39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E70E-0206-4B44-9512-3296BEBD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9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BED1A-0ACA-56D3-7738-A47C4FED4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C6908-5A41-D4F9-6C9E-287D94F4C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203A2-4A4F-7CC2-1417-48DC89883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565F9B-6FF4-45EB-96FA-0120D6E06C1B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E9291-328E-4F55-742B-F43B29578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C7BFB-9728-207E-F634-BD0A03BB9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DEE70E-0206-4B44-9512-3296BEBD1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6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4DA5-9C43-4C28-9832-11E2CACAF28A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74009-C0D6-4CDC-B53D-35ED48CD9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1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esticides/pesticide-app-label-mitigatio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esticides/pesticide-app-label-mitigation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epa.gov/system/files/documents/2025-06/runoff-mitigation-worksheet-april-2025.pdf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esticides/pesticide-app-label-mitigation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WlgBhgephY&amp;list=PLGqU0DXokVsQdGZkr6XhAJluBPEcYsMJ9" TargetMode="External"/><Relationship Id="rId3" Type="http://schemas.openxmlformats.org/officeDocument/2006/relationships/hyperlink" Target="https://www.epa.gov/pesticides/pesticide-app-label-mitigations" TargetMode="External"/><Relationship Id="rId7" Type="http://schemas.openxmlformats.org/officeDocument/2006/relationships/hyperlink" Target="https://fieldreport.caes.uga.edu/publications/C1347/locate-pesticide-use-limitation-areas-pulas-using-the-epas-bulletins-live-two-website/" TargetMode="Externa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epa.gov/system/files/documents/2025-04/spray-drift-and-runoff-mitigation-calculator-tools-v.2.0_1.xlsm" TargetMode="External"/><Relationship Id="rId11" Type="http://schemas.openxmlformats.org/officeDocument/2006/relationships/hyperlink" Target="https://youtu.be/2CpXDR23PHw?si=vT2uVaMa9cMWVt08" TargetMode="External"/><Relationship Id="rId5" Type="http://schemas.openxmlformats.org/officeDocument/2006/relationships/hyperlink" Target="https://www.epa.gov/system/files/documents/2025-06/runoff-mitigation-worksheet-april-2025.pdf" TargetMode="External"/><Relationship Id="rId10" Type="http://schemas.openxmlformats.org/officeDocument/2006/relationships/hyperlink" Target="https://youtu.be/V_sM0Q9s2Ho?si=ODokKbsmWWP6BQNn" TargetMode="External"/><Relationship Id="rId4" Type="http://schemas.openxmlformats.org/officeDocument/2006/relationships/hyperlink" Target="https://www.epa.gov/system/files/documents/2025-06/spray-drift-mitigation-worksheet-april-2025-v2.pdf" TargetMode="External"/><Relationship Id="rId9" Type="http://schemas.openxmlformats.org/officeDocument/2006/relationships/hyperlink" Target="https://youtu.be/_ayFOsYQCLs?si=Wa_-dHkrg4TWK2dJ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epa.gov/endangered-species/bulletins-live-two-view-bulleti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ieldreport.caes.uga.edu/publications/C1347/locate-pesticide-use-limitation-areas-pulas-using-the-epas-bulletins-live-two-websit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epa.gov/system/files/documents/2025-06/spray-drift-mitigation-worksheet-april-2025-v2.pdf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5C5CB-41B1-017E-6C75-658C93B1F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2795BAEF-625E-168D-C752-FAB2A88479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60AC667-C823-6393-1D17-FF3C9C6DBBA8}"/>
              </a:ext>
            </a:extLst>
          </p:cNvPr>
          <p:cNvSpPr txBox="1">
            <a:spLocks/>
          </p:cNvSpPr>
          <p:nvPr/>
        </p:nvSpPr>
        <p:spPr>
          <a:xfrm>
            <a:off x="258148" y="168887"/>
            <a:ext cx="11675704" cy="1174966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ESA: What’s New in 2026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C5F11A-4147-1290-628B-2E25CB789F35}"/>
              </a:ext>
            </a:extLst>
          </p:cNvPr>
          <p:cNvSpPr/>
          <p:nvPr/>
        </p:nvSpPr>
        <p:spPr>
          <a:xfrm>
            <a:off x="258148" y="5573270"/>
            <a:ext cx="11675704" cy="1077218"/>
          </a:xfrm>
          <a:prstGeom prst="rect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Taylor Randell Singleton – Extension Sustainability Specialist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University of Georgia (Tifton)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F9BBCF-ECF4-1221-D7EB-EA9F59B3598F}"/>
              </a:ext>
            </a:extLst>
          </p:cNvPr>
          <p:cNvSpPr txBox="1"/>
          <p:nvPr/>
        </p:nvSpPr>
        <p:spPr>
          <a:xfrm>
            <a:off x="6859809" y="6657201"/>
            <a:ext cx="53766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 provided by Compliance Service International (CSI)</a:t>
            </a:r>
          </a:p>
        </p:txBody>
      </p:sp>
    </p:spTree>
    <p:extLst>
      <p:ext uri="{BB962C8B-B14F-4D97-AF65-F5344CB8AC3E}">
        <p14:creationId xmlns:p14="http://schemas.microsoft.com/office/powerpoint/2010/main" val="291006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AA309-81C6-2ED1-1626-4221DE959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13BF5B-4A4F-554F-5C5B-17A0BFD8A3D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Calculators Available!!!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5DA59C-E70B-55CE-C927-E6768AD7D323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7C500A0-AD9B-2FD0-2271-DF9A7A003442}"/>
              </a:ext>
            </a:extLst>
          </p:cNvPr>
          <p:cNvSpPr txBox="1">
            <a:spLocks/>
          </p:cNvSpPr>
          <p:nvPr/>
        </p:nvSpPr>
        <p:spPr>
          <a:xfrm>
            <a:off x="210712" y="4980572"/>
            <a:ext cx="11770573" cy="189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9304B5-5193-A63A-437F-DCAE86BC3F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342" y="1598394"/>
            <a:ext cx="5353302" cy="4593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6E2C71-3C47-7473-20A8-38AFA53F9B5B}"/>
              </a:ext>
            </a:extLst>
          </p:cNvPr>
          <p:cNvSpPr txBox="1"/>
          <p:nvPr/>
        </p:nvSpPr>
        <p:spPr>
          <a:xfrm>
            <a:off x="282342" y="6191937"/>
            <a:ext cx="5353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00"/>
                </a:solidFill>
              </a:rPr>
              <a:t>Excel Spreadsheet – In-depth, downloadable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F8EDE4-296C-72C8-BA69-1519FC93DEB3}"/>
              </a:ext>
            </a:extLst>
          </p:cNvPr>
          <p:cNvSpPr txBox="1"/>
          <p:nvPr/>
        </p:nvSpPr>
        <p:spPr>
          <a:xfrm>
            <a:off x="5784659" y="5434355"/>
            <a:ext cx="612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00"/>
                </a:solidFill>
              </a:rPr>
              <a:t>App – Web-based, mobile friendly….SIMPLE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19351-FDC8-F6F9-7458-4499658B3B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659" y="2199742"/>
            <a:ext cx="6125000" cy="32346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49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A9703-709B-1159-5B57-96C8B571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AC1D085-850C-38E4-CBC3-FD81B13E33E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PALM App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5A8AE6-C485-E66B-ACD8-93702C8FC7D9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A4CFD7B-9B7B-7D60-B69D-E61E99DCBA69}"/>
              </a:ext>
            </a:extLst>
          </p:cNvPr>
          <p:cNvSpPr txBox="1"/>
          <p:nvPr/>
        </p:nvSpPr>
        <p:spPr>
          <a:xfrm>
            <a:off x="9696089" y="4831139"/>
            <a:ext cx="2364581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https://www.epa.gov/pesticides/pesticide-app-label-mitigations</a:t>
            </a:r>
            <a:r>
              <a:rPr lang="en-US" sz="2400" b="1" dirty="0"/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FAA8AC-BD34-E3B4-76CA-1CBD83FA53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328" y="1189082"/>
            <a:ext cx="9452619" cy="5539521"/>
          </a:xfrm>
          <a:prstGeom prst="rect">
            <a:avLst/>
          </a:prstGeom>
        </p:spPr>
      </p:pic>
      <p:pic>
        <p:nvPicPr>
          <p:cNvPr id="12" name="Picture 1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3FF4482-2CFF-4653-1BC1-7B5939B17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032" y="2364274"/>
            <a:ext cx="2226693" cy="22266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C70973-FAE6-8198-AE1D-A6EA55E0779A}"/>
              </a:ext>
            </a:extLst>
          </p:cNvPr>
          <p:cNvSpPr txBox="1"/>
          <p:nvPr/>
        </p:nvSpPr>
        <p:spPr>
          <a:xfrm>
            <a:off x="9696089" y="1805369"/>
            <a:ext cx="236458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i="1" dirty="0"/>
              <a:t>Mobile friendly!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8DB51B-410F-FE9A-35AC-9C6D0FF0D4AF}"/>
              </a:ext>
            </a:extLst>
          </p:cNvPr>
          <p:cNvSpPr/>
          <p:nvPr/>
        </p:nvSpPr>
        <p:spPr>
          <a:xfrm>
            <a:off x="6460261" y="5615969"/>
            <a:ext cx="2338682" cy="7680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76BD3-7588-7E3B-E984-04AEE6A32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4297D24-063B-5C2D-56FD-E9D263C31EA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PALM App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B4DA34-F1E6-670E-A28C-105122C9F474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1DE34C-AFAA-6CF0-5F95-ACD472DF3F01}"/>
              </a:ext>
            </a:extLst>
          </p:cNvPr>
          <p:cNvSpPr txBox="1"/>
          <p:nvPr/>
        </p:nvSpPr>
        <p:spPr>
          <a:xfrm>
            <a:off x="9696089" y="4831139"/>
            <a:ext cx="2364581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https://www.epa.gov/pesticides/pesticide-app-label-mitigations</a:t>
            </a:r>
            <a:r>
              <a:rPr lang="en-US" sz="2400" b="1" dirty="0"/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D908C59-D195-0AD2-3DB1-93DA5007BA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032" y="2364274"/>
            <a:ext cx="2226693" cy="22266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860ABF-58D3-4DC6-1BCB-0F9D2C8A3677}"/>
              </a:ext>
            </a:extLst>
          </p:cNvPr>
          <p:cNvSpPr txBox="1"/>
          <p:nvPr/>
        </p:nvSpPr>
        <p:spPr>
          <a:xfrm>
            <a:off x="9696089" y="1805369"/>
            <a:ext cx="236458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i="1" dirty="0"/>
              <a:t>Mobile friendly!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30549F-E23B-616C-CFD0-66E55EC9B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75" y="1362980"/>
            <a:ext cx="9259281" cy="5253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4726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D70BE-72BE-C2D4-9BDF-3AAAA57FC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5627461-12CB-2A41-B546-4962DEBB5DE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Buffer Reduction Calculator – Ground Example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5BBCB8-D426-3E03-1E2A-4163C20B0E81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45107C2-11D3-11CF-DA86-477EE8111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60" y="1195997"/>
            <a:ext cx="10351080" cy="5442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E50A41-3A10-E646-46D1-6CFCA88B5D8E}"/>
              </a:ext>
            </a:extLst>
          </p:cNvPr>
          <p:cNvSpPr txBox="1"/>
          <p:nvPr/>
        </p:nvSpPr>
        <p:spPr>
          <a:xfrm>
            <a:off x="5347614" y="1288592"/>
            <a:ext cx="6784001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https://www.epa.gov/pesticides/pesticide-app-label-mitigations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440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BBE01-F2E9-3FD9-AB6C-ECD4E205C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42ECDC8-5C79-FD59-413F-753A914C277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Buffer Reduction Calculator – Ground Example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745C05-2E2E-364B-FCDC-A60825C0E1F4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B250EDB-193A-CFC5-8F4C-F60E43F94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13" y="1249960"/>
            <a:ext cx="4560147" cy="541089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Can “group” fields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Field is defined as a piece of land managed as a </a:t>
            </a:r>
            <a:r>
              <a:rPr lang="en-US" sz="3600" u="sng" dirty="0">
                <a:solidFill>
                  <a:schemeClr val="bg1"/>
                </a:solidFill>
              </a:rPr>
              <a:t>single unit (</a:t>
            </a:r>
            <a:r>
              <a:rPr lang="en-US" sz="3600" u="sng" dirty="0" err="1">
                <a:solidFill>
                  <a:schemeClr val="bg1"/>
                </a:solidFill>
              </a:rPr>
              <a:t>i.e</a:t>
            </a:r>
            <a:r>
              <a:rPr lang="en-US" sz="3600" u="sng" dirty="0">
                <a:solidFill>
                  <a:schemeClr val="bg1"/>
                </a:solidFill>
              </a:rPr>
              <a:t> crop)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Can be divided based on crop, features, etc.</a:t>
            </a:r>
          </a:p>
          <a:p>
            <a:pPr lvl="1">
              <a:buFont typeface="Calibri" panose="020F0502020204030204" pitchFamily="34" charset="0"/>
              <a:buChar char="-"/>
            </a:pPr>
            <a:endParaRPr lang="en-US" sz="3200" dirty="0">
              <a:solidFill>
                <a:schemeClr val="bg1"/>
              </a:solidFill>
            </a:endParaRPr>
          </a:p>
          <a:p>
            <a:pPr lvl="1">
              <a:buFont typeface="Calibri" panose="020F0502020204030204" pitchFamily="34" charset="0"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Font typeface="Calibri" panose="020F0502020204030204" pitchFamily="34" charset="0"/>
              <a:buChar char="-"/>
            </a:pPr>
            <a:endParaRPr lang="en-US" sz="3200" dirty="0">
              <a:solidFill>
                <a:schemeClr val="bg1"/>
              </a:solidFill>
            </a:endParaRPr>
          </a:p>
          <a:p>
            <a:pPr lvl="1">
              <a:buFont typeface="Calibri" panose="020F0502020204030204" pitchFamily="34" charset="0"/>
              <a:buChar char="-"/>
            </a:pPr>
            <a:endParaRPr lang="en-US" sz="3600" i="1" u="sng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E216D7-3A2C-3C66-F787-66C60A623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355" y="1339416"/>
            <a:ext cx="6983932" cy="51217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738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525DA-6833-07FC-182D-3EA0F6626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E0C2C87-22A3-1B12-3F09-C55CA49F638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Buffer Reduction Calculator – Ground Example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75C786-922D-254E-DFE7-0261BCEC171D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E0E595E-2C55-8981-C2F3-FBD16CFFE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87" y="1307098"/>
            <a:ext cx="11183026" cy="52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4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9A4A5-F27A-9DC3-8A14-C57F656B6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7605D4-2718-BE1B-6B4C-6250406B0D1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Buffer Reduction Calculator – Ground Example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019A8B-3D6C-458A-2D21-B5BE4E4749A6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0E8F89D-55DE-547C-DF91-ABFC8B8D8D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79" y="1636216"/>
            <a:ext cx="5615646" cy="38929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62D045-F763-00C4-684F-94C28D0E9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462" y="1636216"/>
            <a:ext cx="6293659" cy="389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79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DA605-6201-9B76-2E90-F1D87C6B5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80E480E-C40B-6DC0-00CE-C12DC29AE5E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Buffer Reduction Calculator – Ground Example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103F82-4AFA-CBF8-9965-FA533ACE2CA7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373C1BC-CABC-A0B6-10D8-738782C239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189" y="1193339"/>
            <a:ext cx="4918966" cy="5531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0F999D-490F-2F51-C93B-ED5BD32081F7}"/>
              </a:ext>
            </a:extLst>
          </p:cNvPr>
          <p:cNvSpPr/>
          <p:nvPr/>
        </p:nvSpPr>
        <p:spPr>
          <a:xfrm>
            <a:off x="819443" y="5886450"/>
            <a:ext cx="4219282" cy="238125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E4DDCF-65F7-A373-1F96-CF0838AB73E1}"/>
              </a:ext>
            </a:extLst>
          </p:cNvPr>
          <p:cNvSpPr/>
          <p:nvPr/>
        </p:nvSpPr>
        <p:spPr>
          <a:xfrm>
            <a:off x="819443" y="1890485"/>
            <a:ext cx="4219282" cy="30979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60716-9697-1599-7372-C17186F272C9}"/>
              </a:ext>
            </a:extLst>
          </p:cNvPr>
          <p:cNvSpPr/>
          <p:nvPr/>
        </p:nvSpPr>
        <p:spPr>
          <a:xfrm>
            <a:off x="819443" y="4502831"/>
            <a:ext cx="4219282" cy="30979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E42E74-B918-867F-3F8C-5F9230E16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34" y="1193339"/>
            <a:ext cx="6608082" cy="55313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2646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1523E-5237-698E-2472-EAE1EAFC9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9A91DE1-227B-4C44-95E8-457E5F32159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Buffer Reduction Calculator – Ground Example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DF6F1A-364E-43A2-1DF4-B0B06C572CFC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683F779-BC0F-401F-007D-AF4257E43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50" y="1100893"/>
            <a:ext cx="4427737" cy="5716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5A276F-D432-28D1-2F86-F678FFEB2829}"/>
              </a:ext>
            </a:extLst>
          </p:cNvPr>
          <p:cNvSpPr/>
          <p:nvPr/>
        </p:nvSpPr>
        <p:spPr>
          <a:xfrm>
            <a:off x="1159622" y="2591704"/>
            <a:ext cx="3538923" cy="513445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CE98DD-29CD-240A-725A-0265E621C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7133" y="1156316"/>
            <a:ext cx="4507044" cy="544450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294829-7134-7070-5DEF-EF6DD6BE8D8A}"/>
              </a:ext>
            </a:extLst>
          </p:cNvPr>
          <p:cNvCxnSpPr>
            <a:cxnSpLocks/>
          </p:cNvCxnSpPr>
          <p:nvPr/>
        </p:nvCxnSpPr>
        <p:spPr>
          <a:xfrm flipV="1">
            <a:off x="4615020" y="2000250"/>
            <a:ext cx="1662113" cy="8100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5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66FC9-877F-2B40-4CA2-5689ADF9D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079B519-5D7A-7377-A58E-B4832D3A7C4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Buffer Reduction Calculator – Ground Example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3F7C6E-51A7-E4C8-A240-E68F635578E9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B80F337-F369-B11A-046D-B80EE2A70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45" y="1200149"/>
            <a:ext cx="4911644" cy="54747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38684C-247F-2C5F-A687-00A14B5433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679" y="1417803"/>
            <a:ext cx="6091053" cy="43758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4257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9585E-712E-9DFE-DF54-D6116F376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9B1AB-7093-8BC8-903B-11DFC9F6F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80" y="1552755"/>
            <a:ext cx="6009737" cy="5124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chemeClr val="bg1"/>
                </a:solidFill>
              </a:rPr>
              <a:t>Three New Sections:</a:t>
            </a:r>
          </a:p>
          <a:p>
            <a:pPr marL="914400" lvl="2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i="1" dirty="0">
                <a:solidFill>
                  <a:srgbClr val="FFFF00"/>
                </a:solidFill>
              </a:rPr>
              <a:t>BLT </a:t>
            </a:r>
          </a:p>
          <a:p>
            <a:pPr lvl="2"/>
            <a:r>
              <a:rPr lang="en-US" sz="2800" b="1" i="1" dirty="0">
                <a:solidFill>
                  <a:srgbClr val="FFFF00"/>
                </a:solidFill>
              </a:rPr>
              <a:t>Are you in a PULA?</a:t>
            </a:r>
            <a:endParaRPr lang="en-US" sz="3600" b="1" i="1" dirty="0">
              <a:solidFill>
                <a:srgbClr val="FFFF0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Spray drift mitigation</a:t>
            </a:r>
          </a:p>
          <a:p>
            <a:pPr lvl="2"/>
            <a:r>
              <a:rPr lang="en-US" sz="2800" i="1" dirty="0">
                <a:solidFill>
                  <a:schemeClr val="bg1"/>
                </a:solidFill>
              </a:rPr>
              <a:t>“Mandatory Spray Drift Buffers”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Runoff/erosion mitigation</a:t>
            </a:r>
          </a:p>
          <a:p>
            <a:pPr lvl="2"/>
            <a:r>
              <a:rPr lang="en-US" sz="2800" i="1" dirty="0">
                <a:solidFill>
                  <a:schemeClr val="bg1"/>
                </a:solidFill>
              </a:rPr>
              <a:t>“Mandatory Runoff Mitigation”</a:t>
            </a:r>
          </a:p>
          <a:p>
            <a:pPr marL="742950" indent="-742950">
              <a:buFont typeface="+mj-lt"/>
              <a:buAutoNum type="arabicPeriod"/>
            </a:pPr>
            <a:endParaRPr lang="en-US" sz="3600" b="1" i="1" u="sng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94AD9D-D9CE-A7D3-298F-B3FEFF573E8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New Label Additions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3551F4-6E9F-FBAD-6C13-CB4A8102F202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F65AC6-4620-BA66-8605-56CFD29EA9C2}"/>
              </a:ext>
            </a:extLst>
          </p:cNvPr>
          <p:cNvGrpSpPr/>
          <p:nvPr/>
        </p:nvGrpSpPr>
        <p:grpSpPr>
          <a:xfrm>
            <a:off x="6586611" y="1975106"/>
            <a:ext cx="5457082" cy="3630163"/>
            <a:chOff x="6586611" y="1975106"/>
            <a:chExt cx="5457082" cy="36301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CC949D-5E0A-490A-B696-9DECDBAFD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612" y="1975106"/>
              <a:ext cx="5457081" cy="218541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2753291-659B-E477-BC41-C26C7511A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6611" y="4265780"/>
              <a:ext cx="5457081" cy="133948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8A2ACD-89AC-93BE-13BC-9D9EEE67CFC6}"/>
                </a:ext>
              </a:extLst>
            </p:cNvPr>
            <p:cNvSpPr/>
            <p:nvPr/>
          </p:nvSpPr>
          <p:spPr>
            <a:xfrm>
              <a:off x="6755783" y="2237076"/>
              <a:ext cx="5206831" cy="423828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64F8650-AD42-9A3E-8695-8F56C047444A}"/>
                </a:ext>
              </a:extLst>
            </p:cNvPr>
            <p:cNvSpPr/>
            <p:nvPr/>
          </p:nvSpPr>
          <p:spPr>
            <a:xfrm>
              <a:off x="6755783" y="4965192"/>
              <a:ext cx="5206831" cy="612644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748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3F8D3-1DE2-B077-635D-53A27C176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B74AF-DDFF-1C11-4AC6-C1F9E8055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80" y="1552755"/>
            <a:ext cx="6230070" cy="5124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chemeClr val="bg1"/>
                </a:solidFill>
              </a:rPr>
              <a:t>Three New Sections:</a:t>
            </a:r>
          </a:p>
          <a:p>
            <a:pPr marL="914400" lvl="2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BLT </a:t>
            </a:r>
          </a:p>
          <a:p>
            <a:pPr lvl="2"/>
            <a:r>
              <a:rPr lang="en-US" sz="2800" i="1" dirty="0">
                <a:solidFill>
                  <a:schemeClr val="bg1"/>
                </a:solidFill>
              </a:rPr>
              <a:t>Are you in a PULA?</a:t>
            </a:r>
            <a:endParaRPr lang="en-US" sz="3600" i="1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Spray drift mitigation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“Mandatory Spray Drift Buffers”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i="1" dirty="0">
                <a:solidFill>
                  <a:srgbClr val="FFFF00"/>
                </a:solidFill>
              </a:rPr>
              <a:t>Runoff/erosion mitigation</a:t>
            </a:r>
          </a:p>
          <a:p>
            <a:pPr lvl="2"/>
            <a:r>
              <a:rPr lang="en-US" sz="2800" b="1" i="1" dirty="0">
                <a:solidFill>
                  <a:srgbClr val="FFFF00"/>
                </a:solidFill>
              </a:rPr>
              <a:t>“Mandatory Runoff Mitigation”</a:t>
            </a:r>
          </a:p>
          <a:p>
            <a:pPr marL="742950" indent="-742950">
              <a:buFont typeface="+mj-lt"/>
              <a:buAutoNum type="arabicPeriod"/>
            </a:pPr>
            <a:endParaRPr lang="en-US" sz="3600" b="1" i="1" u="sng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407A89-6A5B-5FD2-DC5F-08A77A72D0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New Label Additions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0B91ED-5A8F-2106-6002-896422BB6A59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C2F3BB6-34A3-9C72-D0AD-E375584AF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120" y="1598475"/>
            <a:ext cx="5005027" cy="4571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8335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69989-856D-96B2-FE54-0E1EB3E65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D73B9-A03B-7E30-4CF3-FE20C468A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3" y="1253707"/>
            <a:ext cx="11487419" cy="5423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chemeClr val="bg1"/>
                </a:solidFill>
              </a:rPr>
              <a:t>Label will outline what mitigations are necessary:</a:t>
            </a:r>
          </a:p>
          <a:p>
            <a:pPr lvl="2">
              <a:buFont typeface="Calibri" panose="020F0502020204030204" pitchFamily="34" charset="0"/>
              <a:buChar char="-"/>
            </a:pPr>
            <a:endParaRPr lang="en-US" sz="1200" dirty="0">
              <a:solidFill>
                <a:schemeClr val="bg1"/>
              </a:solidFill>
            </a:endParaRPr>
          </a:p>
          <a:p>
            <a:r>
              <a:rPr lang="en-US" sz="3600" i="1" dirty="0">
                <a:solidFill>
                  <a:schemeClr val="bg1"/>
                </a:solidFill>
              </a:rPr>
              <a:t>0-9 points required by label:</a:t>
            </a:r>
            <a:endParaRPr lang="en-US" sz="3600" b="1" i="1" u="sng" dirty="0">
              <a:solidFill>
                <a:schemeClr val="bg1"/>
              </a:solidFill>
            </a:endParaRPr>
          </a:p>
          <a:p>
            <a:pPr lvl="2">
              <a:buFont typeface="Calibri" panose="020F0502020204030204" pitchFamily="34" charset="0"/>
              <a:buChar char="-"/>
            </a:pPr>
            <a:r>
              <a:rPr lang="en-US" sz="3200" dirty="0">
                <a:solidFill>
                  <a:schemeClr val="bg1"/>
                </a:solidFill>
              </a:rPr>
              <a:t>Herbicide/use dependent</a:t>
            </a:r>
          </a:p>
          <a:p>
            <a:pPr lvl="2">
              <a:buFont typeface="Calibri" panose="020F0502020204030204" pitchFamily="34" charset="0"/>
              <a:buChar char="-"/>
            </a:pPr>
            <a:endParaRPr lang="en-US" sz="1300" dirty="0">
              <a:solidFill>
                <a:schemeClr val="bg1"/>
              </a:solidFill>
            </a:endParaRPr>
          </a:p>
          <a:p>
            <a:pPr lvl="2">
              <a:buFont typeface="Calibri" panose="020F0502020204030204" pitchFamily="34" charset="0"/>
              <a:buChar char="-"/>
            </a:pP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F9BD0C-21D3-4A6F-8187-4A317B283B8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Runoff/Erosion Mitigation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BD59B2-A3FD-8DE8-A73B-D23C52BEEFD1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5125F7B-C120-F100-32C4-ECDEFD11B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213" y="1908885"/>
            <a:ext cx="4254529" cy="4768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5F2D59-206D-5495-C77C-524DF9C3B9E2}"/>
              </a:ext>
            </a:extLst>
          </p:cNvPr>
          <p:cNvSpPr/>
          <p:nvPr/>
        </p:nvSpPr>
        <p:spPr>
          <a:xfrm>
            <a:off x="7728193" y="2362293"/>
            <a:ext cx="3901021" cy="456817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B473C23-9509-4127-E6DA-3209F6837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02839"/>
              </p:ext>
            </p:extLst>
          </p:nvPr>
        </p:nvGraphicFramePr>
        <p:xfrm>
          <a:off x="968228" y="3189128"/>
          <a:ext cx="4978456" cy="266693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79005">
                  <a:extLst>
                    <a:ext uri="{9D8B030D-6E8A-4147-A177-3AD203B41FA5}">
                      <a16:colId xmlns:a16="http://schemas.microsoft.com/office/drawing/2014/main" val="597439774"/>
                    </a:ext>
                  </a:extLst>
                </a:gridCol>
                <a:gridCol w="2499451">
                  <a:extLst>
                    <a:ext uri="{9D8B030D-6E8A-4147-A177-3AD203B41FA5}">
                      <a16:colId xmlns:a16="http://schemas.microsoft.com/office/drawing/2014/main" val="2562529635"/>
                    </a:ext>
                  </a:extLst>
                </a:gridCol>
              </a:tblGrid>
              <a:tr h="57401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Potential Reduction?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Points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60865"/>
                  </a:ext>
                </a:extLst>
              </a:tr>
              <a:tr h="5740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Low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647339"/>
                  </a:ext>
                </a:extLst>
              </a:tr>
              <a:tr h="5740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Medium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8091"/>
                  </a:ext>
                </a:extLst>
              </a:tr>
              <a:tr h="57401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15196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94DCDA8-7276-B1D2-BEDE-5739D3E057FF}"/>
              </a:ext>
            </a:extLst>
          </p:cNvPr>
          <p:cNvSpPr txBox="1"/>
          <p:nvPr/>
        </p:nvSpPr>
        <p:spPr>
          <a:xfrm>
            <a:off x="968228" y="6045461"/>
            <a:ext cx="4978456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40+ practices included on the mitigation menu</a:t>
            </a:r>
          </a:p>
        </p:txBody>
      </p:sp>
    </p:spTree>
    <p:extLst>
      <p:ext uri="{BB962C8B-B14F-4D97-AF65-F5344CB8AC3E}">
        <p14:creationId xmlns:p14="http://schemas.microsoft.com/office/powerpoint/2010/main" val="1009658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4E791C-77D6-4009-AFED-AD71864086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338" y="178022"/>
            <a:ext cx="11927323" cy="6166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0547F2-4701-44A0-999A-D042AB7F32DF}"/>
              </a:ext>
            </a:extLst>
          </p:cNvPr>
          <p:cNvSpPr txBox="1"/>
          <p:nvPr/>
        </p:nvSpPr>
        <p:spPr>
          <a:xfrm>
            <a:off x="6096000" y="639495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U.S. EPA Slide From Herbicide Strategy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DD4DC4-4D0A-44B4-9C26-7EE542E2242F}"/>
              </a:ext>
            </a:extLst>
          </p:cNvPr>
          <p:cNvSpPr/>
          <p:nvPr/>
        </p:nvSpPr>
        <p:spPr>
          <a:xfrm>
            <a:off x="2981325" y="1781175"/>
            <a:ext cx="11334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28745C-7BFB-4469-BE8A-84C288609CC2}"/>
              </a:ext>
            </a:extLst>
          </p:cNvPr>
          <p:cNvSpPr/>
          <p:nvPr/>
        </p:nvSpPr>
        <p:spPr>
          <a:xfrm>
            <a:off x="2433638" y="2071688"/>
            <a:ext cx="11334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7B685-04CF-4496-8CB1-A03E359EA8C7}"/>
              </a:ext>
            </a:extLst>
          </p:cNvPr>
          <p:cNvSpPr/>
          <p:nvPr/>
        </p:nvSpPr>
        <p:spPr>
          <a:xfrm>
            <a:off x="3219450" y="2397127"/>
            <a:ext cx="11334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5631C2-BE4C-4580-8150-4727681D5626}"/>
              </a:ext>
            </a:extLst>
          </p:cNvPr>
          <p:cNvSpPr/>
          <p:nvPr/>
        </p:nvSpPr>
        <p:spPr>
          <a:xfrm>
            <a:off x="4248150" y="2698754"/>
            <a:ext cx="11334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57CEC7-6FC3-4C71-B26A-5DA3A2338E36}"/>
              </a:ext>
            </a:extLst>
          </p:cNvPr>
          <p:cNvSpPr/>
          <p:nvPr/>
        </p:nvSpPr>
        <p:spPr>
          <a:xfrm>
            <a:off x="4352925" y="3000381"/>
            <a:ext cx="11334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DB894D-1CFC-4048-8BD7-2557DD9B4721}"/>
              </a:ext>
            </a:extLst>
          </p:cNvPr>
          <p:cNvSpPr/>
          <p:nvPr/>
        </p:nvSpPr>
        <p:spPr>
          <a:xfrm>
            <a:off x="4629150" y="3314706"/>
            <a:ext cx="11334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BBEA5E-B509-4F57-941F-6503606EA178}"/>
              </a:ext>
            </a:extLst>
          </p:cNvPr>
          <p:cNvSpPr/>
          <p:nvPr/>
        </p:nvSpPr>
        <p:spPr>
          <a:xfrm>
            <a:off x="4257675" y="3603635"/>
            <a:ext cx="11334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BECAD1-6178-4CA5-86B2-330D3FC6758F}"/>
              </a:ext>
            </a:extLst>
          </p:cNvPr>
          <p:cNvSpPr/>
          <p:nvPr/>
        </p:nvSpPr>
        <p:spPr>
          <a:xfrm>
            <a:off x="2876550" y="3943136"/>
            <a:ext cx="11334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3A95A9-7E15-4816-86A0-7C94E71E919A}"/>
              </a:ext>
            </a:extLst>
          </p:cNvPr>
          <p:cNvSpPr/>
          <p:nvPr/>
        </p:nvSpPr>
        <p:spPr>
          <a:xfrm>
            <a:off x="2967853" y="4527554"/>
            <a:ext cx="1462088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FA50EF-5666-4329-91EC-235BE64BD34A}"/>
              </a:ext>
            </a:extLst>
          </p:cNvPr>
          <p:cNvSpPr/>
          <p:nvPr/>
        </p:nvSpPr>
        <p:spPr>
          <a:xfrm>
            <a:off x="8667750" y="2525720"/>
            <a:ext cx="11334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46BF28-E7E1-4CBF-A641-46956D64E7D1}"/>
              </a:ext>
            </a:extLst>
          </p:cNvPr>
          <p:cNvSpPr/>
          <p:nvPr/>
        </p:nvSpPr>
        <p:spPr>
          <a:xfrm>
            <a:off x="9516487" y="3457592"/>
            <a:ext cx="11334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C37752-80E4-472B-AA52-68C90D567EDE}"/>
              </a:ext>
            </a:extLst>
          </p:cNvPr>
          <p:cNvSpPr/>
          <p:nvPr/>
        </p:nvSpPr>
        <p:spPr>
          <a:xfrm>
            <a:off x="8221087" y="3695701"/>
            <a:ext cx="11334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A9924D-6C36-47B6-A0DB-772BAEEC0140}"/>
              </a:ext>
            </a:extLst>
          </p:cNvPr>
          <p:cNvSpPr/>
          <p:nvPr/>
        </p:nvSpPr>
        <p:spPr>
          <a:xfrm>
            <a:off x="8467725" y="4017956"/>
            <a:ext cx="11334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0D3D8F-FCED-4019-A0D6-58ED68B30C93}"/>
              </a:ext>
            </a:extLst>
          </p:cNvPr>
          <p:cNvSpPr/>
          <p:nvPr/>
        </p:nvSpPr>
        <p:spPr>
          <a:xfrm>
            <a:off x="9264074" y="4945855"/>
            <a:ext cx="11334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A2E236-5A29-4A47-A8DD-BC46C5E39F47}"/>
              </a:ext>
            </a:extLst>
          </p:cNvPr>
          <p:cNvSpPr/>
          <p:nvPr/>
        </p:nvSpPr>
        <p:spPr>
          <a:xfrm>
            <a:off x="7534275" y="5602295"/>
            <a:ext cx="11334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3902D9-D1B6-8162-43C7-0A25D84C2024}"/>
              </a:ext>
            </a:extLst>
          </p:cNvPr>
          <p:cNvSpPr/>
          <p:nvPr/>
        </p:nvSpPr>
        <p:spPr>
          <a:xfrm>
            <a:off x="3567113" y="5500259"/>
            <a:ext cx="1289559" cy="34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44B52-CD7D-4716-F159-E7FAB5C1ACBC}"/>
              </a:ext>
            </a:extLst>
          </p:cNvPr>
          <p:cNvSpPr txBox="1"/>
          <p:nvPr/>
        </p:nvSpPr>
        <p:spPr>
          <a:xfrm>
            <a:off x="6562725" y="5867186"/>
            <a:ext cx="5476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C00000"/>
                </a:solidFill>
                <a:highlight>
                  <a:srgbClr val="FFFF00"/>
                </a:highlight>
              </a:rPr>
              <a:t>Plus, MORE – Over 40+ options available</a:t>
            </a:r>
          </a:p>
        </p:txBody>
      </p:sp>
    </p:spTree>
    <p:extLst>
      <p:ext uri="{BB962C8B-B14F-4D97-AF65-F5344CB8AC3E}">
        <p14:creationId xmlns:p14="http://schemas.microsoft.com/office/powerpoint/2010/main" val="1997799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568DB-C665-8A30-1964-7D915AD86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4B1D7F-623A-586B-2561-09C71C147FB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PDF Worksheet Available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774C14-9B09-A03F-9091-AAD10C12EA0C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A0B7E0C-6942-C22B-FFF9-E2DE01143A18}"/>
              </a:ext>
            </a:extLst>
          </p:cNvPr>
          <p:cNvSpPr txBox="1">
            <a:spLocks/>
          </p:cNvSpPr>
          <p:nvPr/>
        </p:nvSpPr>
        <p:spPr>
          <a:xfrm>
            <a:off x="210712" y="4980572"/>
            <a:ext cx="11770573" cy="189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AFC8A2-97B2-93EA-7F55-8073CDED6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04" y="1164564"/>
            <a:ext cx="3885725" cy="5615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169698-19FE-3459-46AF-F1B9D5A88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251" y="1164567"/>
            <a:ext cx="3870013" cy="56157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B2644B-25CA-6DE6-68B9-8989327B9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7086" y="1164564"/>
            <a:ext cx="3870013" cy="56157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145D9A-5C60-62E2-68ED-795DC59CCAE1}"/>
              </a:ext>
            </a:extLst>
          </p:cNvPr>
          <p:cNvSpPr txBox="1"/>
          <p:nvPr/>
        </p:nvSpPr>
        <p:spPr>
          <a:xfrm>
            <a:off x="855690" y="6429369"/>
            <a:ext cx="1047952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https://www.epa.gov/system/files/documents/2025-06/runoff-mitigation-worksheet-april-2025.pdf</a:t>
            </a:r>
            <a:r>
              <a:rPr lang="en-US" sz="1600" b="1" dirty="0"/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834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322BB-EA1D-D8A8-655A-9761E493D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45C5F4-FACF-35FF-4844-34D0FABDA40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PALM App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C7FF6AD-DA9F-326C-7605-F0B59563DEF8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C90F37-3270-E164-85ED-D709C4D95445}"/>
              </a:ext>
            </a:extLst>
          </p:cNvPr>
          <p:cNvSpPr txBox="1"/>
          <p:nvPr/>
        </p:nvSpPr>
        <p:spPr>
          <a:xfrm>
            <a:off x="9696089" y="4831139"/>
            <a:ext cx="2364581" cy="15696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https://www.epa.gov/pesticides/pesticide-app-label-mitigations</a:t>
            </a:r>
            <a:r>
              <a:rPr lang="en-US" sz="2400" b="1" dirty="0"/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6C88C2-128A-3925-A420-F3D08FFCA3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328" y="1189082"/>
            <a:ext cx="9452619" cy="5539521"/>
          </a:xfrm>
          <a:prstGeom prst="rect">
            <a:avLst/>
          </a:prstGeom>
        </p:spPr>
      </p:pic>
      <p:pic>
        <p:nvPicPr>
          <p:cNvPr id="12" name="Picture 1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6328370C-B000-4FB0-6D3F-A1A846E40F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5032" y="2364274"/>
            <a:ext cx="2226693" cy="22266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7BA4AB-D19C-9570-2B0B-8F005248CE21}"/>
              </a:ext>
            </a:extLst>
          </p:cNvPr>
          <p:cNvSpPr txBox="1"/>
          <p:nvPr/>
        </p:nvSpPr>
        <p:spPr>
          <a:xfrm>
            <a:off x="9696089" y="1805369"/>
            <a:ext cx="236458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b="1" i="1" dirty="0"/>
              <a:t>Mobile friendly!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2CCCD7-093D-C933-5FBA-E1224C26C278}"/>
              </a:ext>
            </a:extLst>
          </p:cNvPr>
          <p:cNvSpPr/>
          <p:nvPr/>
        </p:nvSpPr>
        <p:spPr>
          <a:xfrm>
            <a:off x="3363378" y="5615969"/>
            <a:ext cx="2338682" cy="7680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0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5875F-20FD-E4BB-5B8F-6FB094BC3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483C70-63F2-E0CB-AF53-9E2E7FE27C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Runoff/Erosion Mitigation Calculation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746F2B-4FB5-C558-31A4-79DC8B0D10B8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D32BCDC-94A6-2D28-C1A9-0525D8A77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92" y="1164564"/>
            <a:ext cx="3724237" cy="55899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5AC7BA-3234-4501-B46F-D61DAC5B4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127" y="1444572"/>
            <a:ext cx="7554379" cy="50299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5064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98295-B625-DA48-3DCD-9C58895A5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B527A2-E289-1A6C-7174-B365DADB89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Runoff/Erosion Mitigation Calculation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05AE50-21A1-CE45-A738-25C0A4AEAE54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93B8773-D8E1-723E-BEE7-2561F9F7BE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18" y="1228643"/>
            <a:ext cx="3778010" cy="2452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EE8072-3AB5-7ECF-AC0B-81050A31AF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18" y="3816302"/>
            <a:ext cx="3778010" cy="29126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00BC70-A0AC-AF62-D22D-4D738E78CA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852" y="1228643"/>
            <a:ext cx="3464548" cy="24523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07592B-439C-E270-3495-5BBEADD308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851" y="3816302"/>
            <a:ext cx="3464549" cy="29126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C5979C-9D67-08A1-329C-1147A80864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823" y="1425427"/>
            <a:ext cx="3949808" cy="4511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2562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A464F-6192-5689-2D6B-C41FACB6C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88AED39-D707-C795-1AD2-C5224433A99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Runoff/Erosion Mitigation Calculation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A264EB-5924-57BE-FF2A-F7428DA0B9B6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D04E515-E3B6-35B1-EEA4-4B9BB8520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47" y="1219200"/>
            <a:ext cx="4859367" cy="54501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3AFBCE-A0AD-BD7B-B54D-1BC257C33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027" y="1736776"/>
            <a:ext cx="6605526" cy="44149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8869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1B325-D36F-CD5B-EA69-9A73D755D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1BACAA3-ECEC-49C8-53E8-9077D4E46FB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How to Prepare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C7A225-0EE9-59B1-B24E-C5C078E1C24F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CF02DF1-BEF6-12BD-32EC-4300E8D7B949}"/>
              </a:ext>
            </a:extLst>
          </p:cNvPr>
          <p:cNvSpPr txBox="1">
            <a:spLocks/>
          </p:cNvSpPr>
          <p:nvPr/>
        </p:nvSpPr>
        <p:spPr>
          <a:xfrm>
            <a:off x="210712" y="4980572"/>
            <a:ext cx="11770573" cy="189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FDBFE9A-294B-04E5-A0E4-354305DA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13" y="1249960"/>
            <a:ext cx="11770572" cy="552231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Review definitions of mitigation menu options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Read through labels with new mitigation language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Practice navigating BLT if not comfortable – generate bulletins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Bookmark and practice with calculator of choice – either excel or web app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IF COMFORTABLE, feel free to make your own worksheet?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pPr lvl="1">
              <a:buFont typeface="Calibri" panose="020F0502020204030204" pitchFamily="34" charset="0"/>
              <a:buChar char="-"/>
            </a:pPr>
            <a:endParaRPr lang="en-US" sz="3200" dirty="0">
              <a:solidFill>
                <a:schemeClr val="bg1"/>
              </a:solidFill>
            </a:endParaRPr>
          </a:p>
          <a:p>
            <a:pPr lvl="1">
              <a:buFont typeface="Calibri" panose="020F0502020204030204" pitchFamily="34" charset="0"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Font typeface="Calibri" panose="020F0502020204030204" pitchFamily="34" charset="0"/>
              <a:buChar char="-"/>
            </a:pPr>
            <a:endParaRPr lang="en-US" sz="3200" dirty="0">
              <a:solidFill>
                <a:schemeClr val="bg1"/>
              </a:solidFill>
            </a:endParaRPr>
          </a:p>
          <a:p>
            <a:pPr lvl="1">
              <a:buFont typeface="Calibri" panose="020F0502020204030204" pitchFamily="34" charset="0"/>
              <a:buChar char="-"/>
            </a:pPr>
            <a:endParaRPr lang="en-US" sz="3600" i="1" u="sng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503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53AB8-5FF6-6665-2C49-B8C43DD7D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4C1C540F-E304-0851-34FE-EF845DA87F16}"/>
              </a:ext>
            </a:extLst>
          </p:cNvPr>
          <p:cNvSpPr txBox="1">
            <a:spLocks/>
          </p:cNvSpPr>
          <p:nvPr/>
        </p:nvSpPr>
        <p:spPr>
          <a:xfrm>
            <a:off x="210712" y="4980572"/>
            <a:ext cx="11770573" cy="189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04AB2-708C-696B-54AC-A975D8DF19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49" y="1214644"/>
            <a:ext cx="4885163" cy="27479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6410D5-9B1C-67E2-596A-BB815585B8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Tailored to Your Specific County?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90F60F-A802-765A-6C8A-2210131679A4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8FD397C-F640-1620-3256-4C6ED68112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1214644"/>
            <a:ext cx="4885163" cy="27479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A16851-C3E2-01C6-59F3-BDA035A353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633" y="4057649"/>
            <a:ext cx="4690530" cy="26384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9772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Bulletins &amp; BLT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1950044-5246-4110-97D5-0EC3FCF9CC62}"/>
              </a:ext>
            </a:extLst>
          </p:cNvPr>
          <p:cNvSpPr txBox="1">
            <a:spLocks/>
          </p:cNvSpPr>
          <p:nvPr/>
        </p:nvSpPr>
        <p:spPr>
          <a:xfrm>
            <a:off x="210712" y="4980572"/>
            <a:ext cx="11770573" cy="189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60C28EF-22B2-4B19-96EE-22E77251D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712" y="1249960"/>
            <a:ext cx="11511895" cy="541089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Geographically specific use restrictions to protect listed species = PULAs</a:t>
            </a:r>
          </a:p>
          <a:p>
            <a:r>
              <a:rPr lang="en-US" sz="4000" dirty="0">
                <a:solidFill>
                  <a:schemeClr val="bg1"/>
                </a:solidFill>
              </a:rPr>
              <a:t>Beyond general label restrictions</a:t>
            </a:r>
          </a:p>
          <a:p>
            <a:pPr lvl="1">
              <a:buFont typeface="Calibri" panose="020F0502020204030204" pitchFamily="34" charset="0"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Font typeface="Calibri" panose="020F0502020204030204" pitchFamily="34" charset="0"/>
              <a:buChar char="-"/>
            </a:pPr>
            <a:endParaRPr lang="en-US" sz="3200" dirty="0">
              <a:solidFill>
                <a:schemeClr val="bg1"/>
              </a:solidFill>
            </a:endParaRPr>
          </a:p>
          <a:p>
            <a:pPr lvl="1">
              <a:buFont typeface="Calibri" panose="020F0502020204030204" pitchFamily="34" charset="0"/>
              <a:buChar char="-"/>
            </a:pPr>
            <a:endParaRPr lang="en-US" sz="3600" i="1" u="sng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B76604-D1AA-1CF8-9035-83DBD04AD0E6}"/>
              </a:ext>
            </a:extLst>
          </p:cNvPr>
          <p:cNvSpPr/>
          <p:nvPr/>
        </p:nvSpPr>
        <p:spPr>
          <a:xfrm>
            <a:off x="405384" y="3350731"/>
            <a:ext cx="5547360" cy="33101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>
                <a:solidFill>
                  <a:schemeClr val="tx1"/>
                </a:solidFill>
              </a:rPr>
              <a:t>BULLETIN</a:t>
            </a:r>
            <a:endParaRPr lang="en-US" sz="3200" b="1" u="sng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Outlines PULA (</a:t>
            </a:r>
            <a:r>
              <a:rPr lang="en-US" sz="3200" b="1" i="1" dirty="0">
                <a:solidFill>
                  <a:schemeClr val="tx1"/>
                </a:solidFill>
              </a:rPr>
              <a:t>pesticide use limitation area</a:t>
            </a:r>
            <a:r>
              <a:rPr lang="en-US" sz="3200" b="1" dirty="0">
                <a:solidFill>
                  <a:schemeClr val="tx1"/>
                </a:solidFill>
              </a:rPr>
              <a:t>) where use is limited; defines additional measures applicator must follow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7DC7C-DCEE-A42F-9209-9EE60F67D3EA}"/>
              </a:ext>
            </a:extLst>
          </p:cNvPr>
          <p:cNvSpPr/>
          <p:nvPr/>
        </p:nvSpPr>
        <p:spPr>
          <a:xfrm>
            <a:off x="6239256" y="3350731"/>
            <a:ext cx="5547360" cy="3310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BLT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“Bulletins Live! Two”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Map-based website for locating PULAs and accessing related bulletins for pesticide applications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09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E7905-4B7F-827F-7DF8-381EF27FB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59905BE-1E5B-AFBD-D05F-D806E72FC1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Resources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354A3E-41AC-E6EB-851B-10D3798D62BB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93B40F8-0C18-299C-0104-D29C038EB0CB}"/>
              </a:ext>
            </a:extLst>
          </p:cNvPr>
          <p:cNvSpPr txBox="1">
            <a:spLocks/>
          </p:cNvSpPr>
          <p:nvPr/>
        </p:nvSpPr>
        <p:spPr>
          <a:xfrm>
            <a:off x="210712" y="4980572"/>
            <a:ext cx="11770573" cy="189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5996E4-CA30-049C-DCE1-321883E132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013111"/>
              </p:ext>
            </p:extLst>
          </p:nvPr>
        </p:nvGraphicFramePr>
        <p:xfrm>
          <a:off x="210712" y="1181100"/>
          <a:ext cx="11770573" cy="54840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57751">
                  <a:extLst>
                    <a:ext uri="{9D8B030D-6E8A-4147-A177-3AD203B41FA5}">
                      <a16:colId xmlns:a16="http://schemas.microsoft.com/office/drawing/2014/main" val="1309550944"/>
                    </a:ext>
                  </a:extLst>
                </a:gridCol>
                <a:gridCol w="6912822">
                  <a:extLst>
                    <a:ext uri="{9D8B030D-6E8A-4147-A177-3AD203B41FA5}">
                      <a16:colId xmlns:a16="http://schemas.microsoft.com/office/drawing/2014/main" val="1610002383"/>
                    </a:ext>
                  </a:extLst>
                </a:gridCol>
              </a:tblGrid>
              <a:tr h="50528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Webpage Link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158812"/>
                  </a:ext>
                </a:extLst>
              </a:tr>
              <a:tr h="8721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Pesticide App for Label Mitigations (PALM)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https://www.epa.gov/pesticides/pesticide-app-label-mitigations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610160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Spray Drift – PDF Worksheet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https://www.epa.gov/system/files/documents/2025-06/spray-drift-mitigation-worksheet-april-2025-v2.pdf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08041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Runoff/Erosion Calculation – PDF Worksheet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https://www.epa.gov/system/files/documents/2025-06/runoff-mitigation-worksheet-april-2025.pdf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804208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Excel calculator (direct download)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https://www.epa.gov/system/files/documents/2025-04/spray-drift-and-runoff-mitigation-calculator-tools-v.2.0_1.xlsm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776017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UGA Extension BLT Publication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https://fieldreport.caes.uga.edu/publications/C1347/locate-pesticide-use-limitation-areas-pulas-using-the-epas-bulletins-live-two-website/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9184197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CLA Adapting to ESA </a:t>
                      </a:r>
                      <a:r>
                        <a:rPr lang="en-US" dirty="0"/>
                        <a:t>– Mitigation overview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https://www.youtube.com/watch?v=BWlgBhgephY&amp;list=PLGqU0DXokVsQdGZkr6XhAJluBPEcYsMJ9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9043749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CLA Adapting to ESA </a:t>
                      </a:r>
                      <a:r>
                        <a:rPr lang="en-US" dirty="0"/>
                        <a:t>– BLT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https://youtu.be/_ayFOsYQCLs?si=Wa_-dHkrg4TWK2dJ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594448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CLA Adapting to ESA </a:t>
                      </a:r>
                      <a:r>
                        <a:rPr lang="en-US" dirty="0"/>
                        <a:t>– Spray Drift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https://youtu.be/V_sM0Q9s2Ho?si=ODokKbsmWWP6BQNn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9047738"/>
                  </a:ext>
                </a:extLst>
              </a:tr>
              <a:tr h="505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CLA Adapting to ESA </a:t>
                      </a:r>
                      <a:r>
                        <a:rPr lang="en-US" dirty="0"/>
                        <a:t>– Runoff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https://youtu.be/2CpXDR23PHw?si=vT2uVaMa9cMWVt08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4562999"/>
                  </a:ext>
                </a:extLst>
              </a:tr>
            </a:tbl>
          </a:graphicData>
        </a:graphic>
      </p:graphicFrame>
      <p:pic>
        <p:nvPicPr>
          <p:cNvPr id="14" name="Picture 1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0916126-8608-7D10-75A5-927B45255A1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2326" y="1738085"/>
            <a:ext cx="786040" cy="786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6205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00CE87-01A1-438C-9B98-723A1C2BA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83611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BFC1C0C-2D84-48AD-BF7E-58D775E10F20}"/>
              </a:ext>
            </a:extLst>
          </p:cNvPr>
          <p:cNvSpPr txBox="1">
            <a:spLocks/>
          </p:cNvSpPr>
          <p:nvPr/>
        </p:nvSpPr>
        <p:spPr>
          <a:xfrm>
            <a:off x="691283" y="2775270"/>
            <a:ext cx="10801041" cy="2679059"/>
          </a:xfrm>
          <a:prstGeom prst="rect">
            <a:avLst/>
          </a:prstGeom>
          <a:ln w="381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 anytime with questions!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5C5A2-8B47-4858-A34C-44009BF23C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637" y="936835"/>
            <a:ext cx="4472332" cy="166349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028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39F65-D5D1-919A-C38D-3764126A8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82A1295-B365-0C66-C874-272D0E330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" y="114300"/>
            <a:ext cx="11963400" cy="65912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04CE7D2-CE36-8EC5-8786-E19BAA8CF9D1}"/>
              </a:ext>
            </a:extLst>
          </p:cNvPr>
          <p:cNvSpPr/>
          <p:nvPr/>
        </p:nvSpPr>
        <p:spPr>
          <a:xfrm>
            <a:off x="4306824" y="1225296"/>
            <a:ext cx="7516368" cy="3474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https://www.epa.gov/endangered-species/bulletins-live-two-view-bulletins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6830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286AD1-59C2-12B0-38BE-3F7AE0DC9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369214"/>
            <a:ext cx="11820525" cy="55707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7E4AA-9612-F517-77F5-28934739658F}"/>
              </a:ext>
            </a:extLst>
          </p:cNvPr>
          <p:cNvSpPr txBox="1"/>
          <p:nvPr/>
        </p:nvSpPr>
        <p:spPr>
          <a:xfrm>
            <a:off x="856240" y="6116537"/>
            <a:ext cx="1047952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https://fieldreport.caes.uga.edu/publications/C1347/locate-pesticide-use-limitation-areas-pulas-using-the-epas-bulletins-live-two-website/</a:t>
            </a:r>
            <a:r>
              <a:rPr lang="en-US" sz="1600" b="1" dirty="0"/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300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3F8D3-1DE2-B077-635D-53A27C176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B74AF-DDFF-1C11-4AC6-C1F9E8055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80" y="1552755"/>
            <a:ext cx="6230070" cy="5124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chemeClr val="bg1"/>
                </a:solidFill>
              </a:rPr>
              <a:t>Three New Sections:</a:t>
            </a:r>
          </a:p>
          <a:p>
            <a:pPr marL="914400" lvl="2" indent="0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BLT </a:t>
            </a:r>
          </a:p>
          <a:p>
            <a:pPr lvl="2"/>
            <a:r>
              <a:rPr lang="en-US" sz="2800" i="1" dirty="0">
                <a:solidFill>
                  <a:schemeClr val="bg1"/>
                </a:solidFill>
              </a:rPr>
              <a:t>Are you in a PULA?</a:t>
            </a:r>
            <a:endParaRPr lang="en-US" sz="3600" i="1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b="1" i="1" dirty="0">
                <a:solidFill>
                  <a:srgbClr val="FFFF00"/>
                </a:solidFill>
              </a:rPr>
              <a:t>Spray drift mitigation</a:t>
            </a:r>
          </a:p>
          <a:p>
            <a:pPr lvl="2"/>
            <a:r>
              <a:rPr lang="en-US" sz="2800" b="1" dirty="0">
                <a:solidFill>
                  <a:srgbClr val="FFFF00"/>
                </a:solidFill>
              </a:rPr>
              <a:t>“Mandatory Spray Drift Buffers”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i="1" dirty="0">
                <a:solidFill>
                  <a:schemeClr val="bg1"/>
                </a:solidFill>
              </a:rPr>
              <a:t>Runoff/erosion mitigation</a:t>
            </a:r>
          </a:p>
          <a:p>
            <a:pPr lvl="2"/>
            <a:r>
              <a:rPr lang="en-US" sz="2800" i="1" dirty="0">
                <a:solidFill>
                  <a:schemeClr val="bg1"/>
                </a:solidFill>
              </a:rPr>
              <a:t>“Mandatory Runoff Mitigation”</a:t>
            </a:r>
          </a:p>
          <a:p>
            <a:pPr marL="742950" indent="-742950">
              <a:buFont typeface="+mj-lt"/>
              <a:buAutoNum type="arabicPeriod"/>
            </a:pPr>
            <a:endParaRPr lang="en-US" sz="3600" b="1" i="1" u="sng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407A89-6A5B-5FD2-DC5F-08A77A72D0A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New Label Additions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0B91ED-5A8F-2106-6002-896422BB6A59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C2F3BB6-34A3-9C72-D0AD-E375584AF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120" y="1598475"/>
            <a:ext cx="5005027" cy="45718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286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77D8F-ABEF-CC75-00E6-AFB663F68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187BF-8C7A-D5C3-3598-2A3AC2D20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3" y="1253707"/>
            <a:ext cx="11487419" cy="5423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chemeClr val="bg1"/>
                </a:solidFill>
              </a:rPr>
              <a:t>Label will outline what mitigations are necessary:</a:t>
            </a:r>
          </a:p>
          <a:p>
            <a:pPr lvl="2">
              <a:buFont typeface="Calibri" panose="020F0502020204030204" pitchFamily="34" charset="0"/>
              <a:buChar char="-"/>
            </a:pPr>
            <a:endParaRPr lang="en-US" sz="1200" dirty="0">
              <a:solidFill>
                <a:schemeClr val="bg1"/>
              </a:solidFill>
            </a:endParaRPr>
          </a:p>
          <a:p>
            <a:r>
              <a:rPr lang="en-US" sz="3600" i="1" dirty="0">
                <a:solidFill>
                  <a:schemeClr val="bg1"/>
                </a:solidFill>
              </a:rPr>
              <a:t>Mitigate spray drift:</a:t>
            </a:r>
            <a:endParaRPr lang="en-US" sz="3600" b="1" i="1" u="sng" dirty="0">
              <a:solidFill>
                <a:schemeClr val="bg1"/>
              </a:solidFill>
            </a:endParaRPr>
          </a:p>
          <a:p>
            <a:pPr lvl="2">
              <a:buFont typeface="Calibri" panose="020F0502020204030204" pitchFamily="34" charset="0"/>
              <a:buChar char="-"/>
            </a:pPr>
            <a:r>
              <a:rPr lang="en-US" sz="3200" dirty="0">
                <a:solidFill>
                  <a:schemeClr val="bg1"/>
                </a:solidFill>
              </a:rPr>
              <a:t>Downwind buffers</a:t>
            </a:r>
          </a:p>
          <a:p>
            <a:pPr lvl="2">
              <a:buFont typeface="Calibri" panose="020F0502020204030204" pitchFamily="34" charset="0"/>
              <a:buChar char="-"/>
            </a:pPr>
            <a:r>
              <a:rPr lang="en-US" sz="3200" dirty="0">
                <a:solidFill>
                  <a:schemeClr val="bg1"/>
                </a:solidFill>
              </a:rPr>
              <a:t>Application method dependent </a:t>
            </a:r>
            <a:endParaRPr lang="en-US" sz="2400" dirty="0">
              <a:solidFill>
                <a:schemeClr val="bg1"/>
              </a:solidFill>
            </a:endParaRPr>
          </a:p>
          <a:p>
            <a:pPr lvl="2">
              <a:buFont typeface="Calibri" panose="020F0502020204030204" pitchFamily="34" charset="0"/>
              <a:buChar char="-"/>
            </a:pPr>
            <a:endParaRPr lang="en-US" sz="1300" dirty="0">
              <a:solidFill>
                <a:schemeClr val="bg1"/>
              </a:solidFill>
            </a:endParaRPr>
          </a:p>
          <a:p>
            <a:pPr lvl="2">
              <a:buFont typeface="Calibri" panose="020F0502020204030204" pitchFamily="34" charset="0"/>
              <a:buChar char="-"/>
            </a:pP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FAA0785-3E64-150E-EC73-3A9ADA091A0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Spray Drift Mitigation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D605E6-ED4B-31A0-5613-61D5EECD3B61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E94CA70-42C3-722E-F3AA-5259B8B581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339" y="1860090"/>
            <a:ext cx="4254529" cy="4784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6ECABD-A694-29CD-ADF0-396E4559BA25}"/>
              </a:ext>
            </a:extLst>
          </p:cNvPr>
          <p:cNvSpPr/>
          <p:nvPr/>
        </p:nvSpPr>
        <p:spPr>
          <a:xfrm>
            <a:off x="7353593" y="5438551"/>
            <a:ext cx="3938803" cy="781094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D50254-8F25-A162-2077-475F0165CA3A}"/>
              </a:ext>
            </a:extLst>
          </p:cNvPr>
          <p:cNvSpPr/>
          <p:nvPr/>
        </p:nvSpPr>
        <p:spPr>
          <a:xfrm>
            <a:off x="994913" y="3946023"/>
            <a:ext cx="2551293" cy="13092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Ground Applications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</a:rPr>
              <a:t>(0-230 ft – herbicide)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</a:rPr>
              <a:t>(0-100 ft – insecticide)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658B7F-CA69-DA90-E547-1C0BCA638981}"/>
              </a:ext>
            </a:extLst>
          </p:cNvPr>
          <p:cNvSpPr/>
          <p:nvPr/>
        </p:nvSpPr>
        <p:spPr>
          <a:xfrm>
            <a:off x="2309936" y="5334960"/>
            <a:ext cx="2551292" cy="13092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Aerial Applications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</a:rPr>
              <a:t>(0-320 ft – herbicide)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</a:rPr>
              <a:t>(0-300 ft – insecticide)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7BC910-8EC3-C753-475E-40CDBCCFC16D}"/>
              </a:ext>
            </a:extLst>
          </p:cNvPr>
          <p:cNvSpPr/>
          <p:nvPr/>
        </p:nvSpPr>
        <p:spPr>
          <a:xfrm>
            <a:off x="3677248" y="3951863"/>
            <a:ext cx="2329850" cy="13092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Airblast Applications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</a:rPr>
              <a:t>(0-160 ft – herbicide)</a:t>
            </a:r>
          </a:p>
          <a:p>
            <a:pPr algn="ctr"/>
            <a:r>
              <a:rPr lang="en-US" sz="1600" i="1" dirty="0">
                <a:solidFill>
                  <a:schemeClr val="tx1"/>
                </a:solidFill>
              </a:rPr>
              <a:t>(0-85 ft – insecticide)</a:t>
            </a:r>
          </a:p>
        </p:txBody>
      </p:sp>
    </p:spTree>
    <p:extLst>
      <p:ext uri="{BB962C8B-B14F-4D97-AF65-F5344CB8AC3E}">
        <p14:creationId xmlns:p14="http://schemas.microsoft.com/office/powerpoint/2010/main" val="422229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D852F-4929-3547-A0D6-B181727F1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FC37A2-0207-3324-E1C8-8733B99D14F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Spray Drift Buffer Mitigation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467030-7462-CEF3-F827-23BB3BD22C87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B19303B-6734-A975-DF5B-56A432DDBC8A}"/>
              </a:ext>
            </a:extLst>
          </p:cNvPr>
          <p:cNvSpPr txBox="1">
            <a:spLocks/>
          </p:cNvSpPr>
          <p:nvPr/>
        </p:nvSpPr>
        <p:spPr>
          <a:xfrm>
            <a:off x="210712" y="4980572"/>
            <a:ext cx="11770573" cy="189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B4E5CCD-5870-5D14-6944-16803E16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3" y="2128609"/>
            <a:ext cx="11487419" cy="4548413"/>
          </a:xfrm>
        </p:spPr>
        <p:txBody>
          <a:bodyPr numCol="2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How big is the application?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What kind of application?</a:t>
            </a:r>
          </a:p>
          <a:p>
            <a:r>
              <a:rPr lang="en-US" sz="3200" dirty="0">
                <a:solidFill>
                  <a:schemeClr val="bg1"/>
                </a:solidFill>
              </a:rPr>
              <a:t>Managed area?</a:t>
            </a:r>
          </a:p>
          <a:p>
            <a:r>
              <a:rPr lang="en-US" sz="3200" dirty="0">
                <a:solidFill>
                  <a:schemeClr val="bg1"/>
                </a:solidFill>
              </a:rPr>
              <a:t>Application rate reduction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Droplet size</a:t>
            </a:r>
          </a:p>
          <a:p>
            <a:r>
              <a:rPr lang="en-US" sz="3200" dirty="0">
                <a:solidFill>
                  <a:schemeClr val="bg1"/>
                </a:solidFill>
              </a:rPr>
              <a:t>Boom height</a:t>
            </a:r>
          </a:p>
          <a:p>
            <a:r>
              <a:rPr lang="en-US" sz="3200" dirty="0">
                <a:solidFill>
                  <a:schemeClr val="bg1"/>
                </a:solidFill>
              </a:rPr>
              <a:t>Hooded sprayer/layby/drop nozzles</a:t>
            </a:r>
          </a:p>
          <a:p>
            <a:r>
              <a:rPr lang="en-US" sz="3200" dirty="0">
                <a:solidFill>
                  <a:schemeClr val="bg1"/>
                </a:solidFill>
              </a:rPr>
              <a:t>Adjuvants</a:t>
            </a:r>
          </a:p>
          <a:p>
            <a:r>
              <a:rPr lang="en-US" sz="3200" dirty="0">
                <a:solidFill>
                  <a:schemeClr val="bg1"/>
                </a:solidFill>
              </a:rPr>
              <a:t>Reduced proportion of field</a:t>
            </a:r>
          </a:p>
          <a:p>
            <a:r>
              <a:rPr lang="en-US" sz="3200" dirty="0">
                <a:solidFill>
                  <a:schemeClr val="bg1"/>
                </a:solidFill>
              </a:rPr>
              <a:t>Downwind windbreaks/hedgerows/forests/</a:t>
            </a:r>
            <a:r>
              <a:rPr lang="en-US" sz="3200" dirty="0" err="1">
                <a:solidFill>
                  <a:schemeClr val="bg1"/>
                </a:solidFill>
              </a:rPr>
              <a:t>etc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Humidity</a:t>
            </a:r>
            <a:endParaRPr lang="en-US" sz="2000" dirty="0">
              <a:solidFill>
                <a:schemeClr val="bg1"/>
              </a:solidFill>
            </a:endParaRPr>
          </a:p>
          <a:p>
            <a:pPr lvl="2">
              <a:buFont typeface="Calibri" panose="020F0502020204030204" pitchFamily="34" charset="0"/>
              <a:buChar char="-"/>
            </a:pPr>
            <a:endParaRPr lang="en-US" sz="1200" dirty="0">
              <a:solidFill>
                <a:schemeClr val="bg1"/>
              </a:solidFill>
            </a:endParaRPr>
          </a:p>
          <a:p>
            <a:pPr lvl="2">
              <a:buFont typeface="Calibri" panose="020F0502020204030204" pitchFamily="34" charset="0"/>
              <a:buChar char="-"/>
            </a:pP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AECB99-8D39-ABA3-0726-F3DB53C6A262}"/>
              </a:ext>
            </a:extLst>
          </p:cNvPr>
          <p:cNvSpPr txBox="1"/>
          <p:nvPr/>
        </p:nvSpPr>
        <p:spPr>
          <a:xfrm>
            <a:off x="314323" y="1273291"/>
            <a:ext cx="11382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chemeClr val="bg1"/>
                </a:solidFill>
              </a:rPr>
              <a:t>Options available to reduce buffer distance down (100%)</a:t>
            </a:r>
          </a:p>
        </p:txBody>
      </p:sp>
    </p:spTree>
    <p:extLst>
      <p:ext uri="{BB962C8B-B14F-4D97-AF65-F5344CB8AC3E}">
        <p14:creationId xmlns:p14="http://schemas.microsoft.com/office/powerpoint/2010/main" val="103313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9B047-EF1C-ACF0-90CF-8127631C2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77F138-4495-26A7-3ED6-23CFBCB5EC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643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Calibri" panose="020F0502020204030204" pitchFamily="34" charset="0"/>
              </a:rPr>
              <a:t>PDF Worksheet Available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4D914B-31DD-86F0-CAC8-18AACD08AA28}"/>
              </a:ext>
            </a:extLst>
          </p:cNvPr>
          <p:cNvCxnSpPr/>
          <p:nvPr/>
        </p:nvCxnSpPr>
        <p:spPr>
          <a:xfrm>
            <a:off x="0" y="1064305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E5F1334-8363-E432-897E-6A0F5C6175BF}"/>
              </a:ext>
            </a:extLst>
          </p:cNvPr>
          <p:cNvSpPr txBox="1">
            <a:spLocks/>
          </p:cNvSpPr>
          <p:nvPr/>
        </p:nvSpPr>
        <p:spPr>
          <a:xfrm>
            <a:off x="210712" y="4980572"/>
            <a:ext cx="11770573" cy="189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F3770-CED9-985C-63B1-DFA033585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12" y="1218818"/>
            <a:ext cx="3839433" cy="5019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526A35-9ED6-8897-C2D1-D0449AAA2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870" y="1218817"/>
            <a:ext cx="3919160" cy="50196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9A219A-3BDD-7CB2-9883-61B076B2F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754" y="1218817"/>
            <a:ext cx="3859055" cy="50196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B74943-66B9-BDC0-1CE1-A9108140B3AA}"/>
              </a:ext>
            </a:extLst>
          </p:cNvPr>
          <p:cNvSpPr txBox="1"/>
          <p:nvPr/>
        </p:nvSpPr>
        <p:spPr>
          <a:xfrm>
            <a:off x="855690" y="6383649"/>
            <a:ext cx="1047952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https://www.epa.gov/system/files/documents/2025-06/spray-drift-mitigation-worksheet-april-2025-v2.pdf</a:t>
            </a:r>
            <a:r>
              <a:rPr lang="en-US" sz="1600" b="1" dirty="0"/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746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876</Words>
  <Application>Microsoft Office PowerPoint</Application>
  <PresentationFormat>Widescreen</PresentationFormat>
  <Paragraphs>194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Taylor Randell Singleton</dc:creator>
  <cp:lastModifiedBy>Eric P. Prostko</cp:lastModifiedBy>
  <cp:revision>2</cp:revision>
  <dcterms:created xsi:type="dcterms:W3CDTF">2025-12-01T15:51:40Z</dcterms:created>
  <dcterms:modified xsi:type="dcterms:W3CDTF">2025-12-05T14:13:37Z</dcterms:modified>
</cp:coreProperties>
</file>